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9"/>
  </p:notesMasterIdLst>
  <p:sldIdLst>
    <p:sldId id="291" r:id="rId2"/>
    <p:sldId id="259" r:id="rId3"/>
    <p:sldId id="281" r:id="rId4"/>
    <p:sldId id="290" r:id="rId5"/>
    <p:sldId id="293" r:id="rId6"/>
    <p:sldId id="294" r:id="rId7"/>
    <p:sldId id="296" r:id="rId8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8A"/>
    <a:srgbClr val="0062AC"/>
    <a:srgbClr val="0077D0"/>
    <a:srgbClr val="1D9EFF"/>
    <a:srgbClr val="4FB4FF"/>
    <a:srgbClr val="A3D8FF"/>
    <a:srgbClr val="0081E2"/>
    <a:srgbClr val="005DA2"/>
    <a:srgbClr val="003760"/>
    <a:srgbClr val="C6D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 snapToObjects="1" showGuides="1">
      <p:cViewPr varScale="1">
        <p:scale>
          <a:sx n="78" d="100"/>
          <a:sy n="78" d="100"/>
        </p:scale>
        <p:origin x="850" y="77"/>
      </p:cViewPr>
      <p:guideLst>
        <p:guide orient="horz" pos="2115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t>9/15/2024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MS PGothic" panose="020B0600070205080204" pitchFamily="1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790738-CFC9-4A5E-8424-6B42AA5706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533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dirty="0">
              <a:ea typeface="MS PGothic" panose="020B0600070205080204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65F62A7E-A2F8-438F-9CF8-47DE63F471B4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0CA7B74D-3791-4AC6-8451-F10DBCCCDD9A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1" charset="-128"/>
                <a:cs typeface="+mn-cs"/>
              </a:r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1" charset="-128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1" charset="-128"/>
                <a:cs typeface="+mn-cs"/>
              </a:r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1" charset="-128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1" charset="-128"/>
                <a:cs typeface="+mn-cs"/>
              </a:r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1" charset="-128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9/15/2024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9/15/2024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9/15/2024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MS PGothic" panose="020B0600070205080204" pitchFamily="1" charset="-128"/>
          <a:cs typeface="MS PGothic" panose="020B0600070205080204" pitchFamily="1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TradeGothic"/>
          <a:ea typeface="MS PGothic" panose="020B0600070205080204" pitchFamily="1" charset="-128"/>
          <a:cs typeface="MS PGothic" panose="020B0600070205080204" pitchFamily="1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TradeGothic"/>
          <a:ea typeface="MS PGothic" panose="020B0600070205080204" pitchFamily="1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radeGothic"/>
          <a:ea typeface="MS PGothic" panose="020B0600070205080204" pitchFamily="1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TradeGothic"/>
          <a:ea typeface="MS PGothic" panose="020B0600070205080204" pitchFamily="1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TradeGothic"/>
          <a:ea typeface="MS PGothic" panose="020B0600070205080204" pitchFamily="1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6461145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enterprise-insights.dji.com/blog/search-and-rescue-drones" TargetMode="External"/><Relationship Id="rId4" Type="http://schemas.openxmlformats.org/officeDocument/2006/relationships/hyperlink" Target="https://www.sciencedirect.com/science/article/pii/S135503062100147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9916"/>
          <a:stretch>
            <a:fillRect/>
          </a:stretch>
        </p:blipFill>
        <p:spPr>
          <a:xfrm>
            <a:off x="6854891" y="1715881"/>
            <a:ext cx="3203509" cy="342623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75260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2024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7" y="1230452"/>
            <a:ext cx="6864998" cy="4409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–1593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</a:t>
            </a:r>
            <a:r>
              <a:rPr lang="en-IN" sz="2400" b="0" i="0" dirty="0">
                <a:solidFill>
                  <a:srgbClr val="212529"/>
                </a:solidFill>
                <a:effectLst/>
                <a:latin typeface="montserratregular"/>
              </a:rPr>
              <a:t>Student Innovation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 - </a:t>
            </a:r>
            <a:r>
              <a:rPr lang="en-IN" sz="2400" b="0" i="0" dirty="0">
                <a:solidFill>
                  <a:srgbClr val="212529"/>
                </a:solidFill>
                <a:effectLst/>
                <a:latin typeface="montserratregular"/>
              </a:rPr>
              <a:t>Robotics and Drones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-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HACTIVATORS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oogle Shape;9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99795" y="1572671"/>
            <a:ext cx="3344202" cy="106680"/>
          </a:xfrm>
          <a:custGeom>
            <a:avLst/>
            <a:gdLst/>
            <a:ahLst/>
            <a:cxnLst/>
            <a:rect l="l" t="t" r="r" b="b"/>
            <a:pathLst>
              <a:path w="2133600" h="106680">
                <a:moveTo>
                  <a:pt x="2133600" y="106680"/>
                </a:moveTo>
                <a:lnTo>
                  <a:pt x="0" y="102107"/>
                </a:lnTo>
                <a:lnTo>
                  <a:pt x="0" y="0"/>
                </a:lnTo>
                <a:lnTo>
                  <a:pt x="2133600" y="4571"/>
                </a:lnTo>
                <a:lnTo>
                  <a:pt x="2133600" y="10668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 sz="160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60705" y="1078379"/>
            <a:ext cx="5273040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70205" algn="l">
              <a:lnSpc>
                <a:spcPct val="100000"/>
              </a:lnSpc>
              <a:spcBef>
                <a:spcPts val="105"/>
              </a:spcBef>
            </a:pPr>
            <a:r>
              <a:rPr sz="3200" spc="-30" dirty="0"/>
              <a:t>Team</a:t>
            </a:r>
            <a:r>
              <a:rPr sz="3200" spc="-240" dirty="0"/>
              <a:t> </a:t>
            </a:r>
            <a:r>
              <a:rPr sz="3200" spc="-40" dirty="0"/>
              <a:t>Member</a:t>
            </a:r>
            <a:r>
              <a:rPr sz="3200" spc="-245" dirty="0"/>
              <a:t> </a:t>
            </a:r>
            <a:r>
              <a:rPr sz="3200" spc="-10" dirty="0"/>
              <a:t>Details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950596" y="1701840"/>
            <a:ext cx="4328160" cy="10895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49554">
              <a:lnSpc>
                <a:spcPct val="140000"/>
              </a:lnSpc>
              <a:spcBef>
                <a:spcPts val="100"/>
              </a:spcBef>
            </a:pPr>
            <a:r>
              <a:rPr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Team</a:t>
            </a:r>
            <a:r>
              <a:rPr sz="1600" spc="-5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IN"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Member 1 Name</a:t>
            </a:r>
            <a:r>
              <a:rPr sz="1600" dirty="0">
                <a:solidFill>
                  <a:srgbClr val="0070C0"/>
                </a:solidFill>
                <a:latin typeface="+mj-lt"/>
                <a:cs typeface="Franklin Gothic Medium"/>
              </a:rPr>
              <a:t>:</a:t>
            </a:r>
            <a:r>
              <a:rPr lang="en-IN" sz="1600" dirty="0">
                <a:solidFill>
                  <a:srgbClr val="0070C0"/>
                </a:solidFill>
                <a:latin typeface="+mj-lt"/>
                <a:cs typeface="Franklin Gothic Medium"/>
              </a:rPr>
              <a:t> Akhil S</a:t>
            </a:r>
            <a:endParaRPr lang="en-IN" sz="1600" spc="445" dirty="0">
              <a:solidFill>
                <a:srgbClr val="0070C0"/>
              </a:solidFill>
              <a:latin typeface="+mj-lt"/>
              <a:cs typeface="Franklin Gothic Medium"/>
            </a:endParaRPr>
          </a:p>
          <a:p>
            <a:pPr marL="12700" marR="249554">
              <a:lnSpc>
                <a:spcPct val="140000"/>
              </a:lnSpc>
              <a:spcBef>
                <a:spcPts val="100"/>
              </a:spcBef>
            </a:pPr>
            <a:r>
              <a:rPr sz="1600" dirty="0">
                <a:latin typeface="+mj-lt"/>
                <a:cs typeface="Franklin Gothic Medium"/>
              </a:rPr>
              <a:t>Branch</a:t>
            </a:r>
            <a:r>
              <a:rPr sz="1600" spc="-4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254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B.</a:t>
            </a:r>
            <a:r>
              <a:rPr lang="en-IN" sz="1600" spc="-25" dirty="0">
                <a:latin typeface="+mj-lt"/>
                <a:cs typeface="Franklin Gothic Medium"/>
              </a:rPr>
              <a:t>Tech</a:t>
            </a:r>
            <a:endParaRPr sz="1600" dirty="0">
              <a:latin typeface="+mj-lt"/>
              <a:cs typeface="Franklin Gothic Medium"/>
            </a:endParaRPr>
          </a:p>
          <a:p>
            <a:pPr marL="12700">
              <a:lnSpc>
                <a:spcPct val="100000"/>
              </a:lnSpc>
              <a:spcBef>
                <a:spcPts val="994"/>
              </a:spcBef>
            </a:pPr>
            <a:r>
              <a:rPr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Team</a:t>
            </a:r>
            <a:r>
              <a:rPr sz="1600" spc="-65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sz="1600" spc="-20" dirty="0">
                <a:solidFill>
                  <a:srgbClr val="0070C0"/>
                </a:solidFill>
                <a:latin typeface="+mj-lt"/>
                <a:cs typeface="Franklin Gothic Medium"/>
              </a:rPr>
              <a:t>Member</a:t>
            </a:r>
            <a:r>
              <a:rPr sz="1600" spc="-65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IN" sz="1600" spc="-65" dirty="0">
                <a:solidFill>
                  <a:srgbClr val="0070C0"/>
                </a:solidFill>
                <a:latin typeface="+mj-lt"/>
                <a:cs typeface="Franklin Gothic Medium"/>
              </a:rPr>
              <a:t>2</a:t>
            </a:r>
            <a:r>
              <a:rPr sz="1600" spc="-7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sz="1600" dirty="0">
                <a:solidFill>
                  <a:srgbClr val="0070C0"/>
                </a:solidFill>
                <a:latin typeface="+mj-lt"/>
                <a:cs typeface="Franklin Gothic Medium"/>
              </a:rPr>
              <a:t>Name:</a:t>
            </a:r>
            <a:r>
              <a:rPr sz="1600" spc="18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IN" sz="1600" dirty="0">
                <a:solidFill>
                  <a:srgbClr val="0070C0"/>
                </a:solidFill>
              </a:rPr>
              <a:t>Ganesh Sarathi Sivaswamy</a:t>
            </a:r>
            <a:endParaRPr sz="1600" dirty="0">
              <a:solidFill>
                <a:srgbClr val="0070C0"/>
              </a:solidFill>
              <a:latin typeface="+mj-lt"/>
              <a:cs typeface="Franklin Gothic Medium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36895" y="2122334"/>
            <a:ext cx="1464946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latin typeface="+mj-lt"/>
                <a:cs typeface="Franklin Gothic Medium"/>
              </a:rPr>
              <a:t>Stream</a:t>
            </a:r>
            <a:r>
              <a:rPr sz="1600" spc="-6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7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CSE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80196" y="2122334"/>
            <a:ext cx="857885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latin typeface="+mj-lt"/>
                <a:cs typeface="Franklin Gothic Medium"/>
              </a:rPr>
              <a:t>Year</a:t>
            </a:r>
            <a:r>
              <a:rPr sz="1600" spc="-6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5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I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46152" y="2791369"/>
            <a:ext cx="5044907" cy="3457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latin typeface="+mj-lt"/>
                <a:cs typeface="Franklin Gothic Medium"/>
              </a:rPr>
              <a:t>Branch</a:t>
            </a:r>
            <a:r>
              <a:rPr sz="1600" spc="-2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16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B.</a:t>
            </a:r>
            <a:r>
              <a:rPr lang="en-IN" sz="1600" spc="-25" dirty="0">
                <a:latin typeface="+mj-lt"/>
                <a:cs typeface="Franklin Gothic Medium"/>
              </a:rPr>
              <a:t>Tech</a:t>
            </a:r>
            <a:endParaRPr sz="1600" dirty="0">
              <a:latin typeface="+mj-lt"/>
              <a:cs typeface="Franklin Gothic Medium"/>
            </a:endParaRPr>
          </a:p>
          <a:p>
            <a:pPr marL="50800" marR="1094105" indent="-38100">
              <a:lnSpc>
                <a:spcPts val="2300"/>
              </a:lnSpc>
              <a:spcBef>
                <a:spcPts val="210"/>
              </a:spcBef>
            </a:pPr>
            <a:r>
              <a:rPr lang="en-US"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Team</a:t>
            </a:r>
            <a:r>
              <a:rPr lang="en-US" sz="1600" spc="-5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US" sz="1600" spc="-20" dirty="0">
                <a:solidFill>
                  <a:srgbClr val="0070C0"/>
                </a:solidFill>
                <a:latin typeface="+mj-lt"/>
                <a:cs typeface="Franklin Gothic Medium"/>
              </a:rPr>
              <a:t>Member</a:t>
            </a:r>
            <a:r>
              <a:rPr lang="en-US" sz="1600" spc="-65" dirty="0">
                <a:solidFill>
                  <a:srgbClr val="0070C0"/>
                </a:solidFill>
                <a:latin typeface="+mj-lt"/>
                <a:cs typeface="Franklin Gothic Medium"/>
              </a:rPr>
              <a:t> 3</a:t>
            </a:r>
            <a:r>
              <a:rPr lang="en-US" sz="1600" spc="-45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US" sz="1600" dirty="0">
                <a:solidFill>
                  <a:srgbClr val="0070C0"/>
                </a:solidFill>
                <a:latin typeface="+mj-lt"/>
                <a:cs typeface="Franklin Gothic Medium"/>
              </a:rPr>
              <a:t>Name:</a:t>
            </a:r>
            <a:r>
              <a:rPr lang="en-US" sz="1600" spc="19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IN" sz="1600" dirty="0">
                <a:solidFill>
                  <a:srgbClr val="0070C0"/>
                </a:solidFill>
                <a:latin typeface="+mj-lt"/>
              </a:rPr>
              <a:t>Somesh Bharathwaj K</a:t>
            </a:r>
            <a:endParaRPr lang="en-US" sz="1600" spc="190" dirty="0">
              <a:solidFill>
                <a:srgbClr val="0070C0"/>
              </a:solidFill>
              <a:latin typeface="+mj-lt"/>
              <a:cs typeface="Franklin Gothic Medium"/>
            </a:endParaRPr>
          </a:p>
          <a:p>
            <a:pPr marL="50800" marR="1094105" indent="-38100">
              <a:lnSpc>
                <a:spcPts val="2300"/>
              </a:lnSpc>
              <a:spcBef>
                <a:spcPts val="210"/>
              </a:spcBef>
            </a:pPr>
            <a:r>
              <a:rPr lang="en-US" sz="1600" spc="-5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Branch</a:t>
            </a:r>
            <a:r>
              <a:rPr sz="1600" spc="-3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180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B.</a:t>
            </a:r>
            <a:r>
              <a:rPr lang="en-IN" sz="1600" spc="-25" dirty="0">
                <a:latin typeface="+mj-lt"/>
                <a:cs typeface="Franklin Gothic Medium"/>
              </a:rPr>
              <a:t>Tech</a:t>
            </a:r>
            <a:endParaRPr sz="1600" dirty="0">
              <a:latin typeface="+mj-lt"/>
              <a:cs typeface="Franklin Gothic Medium"/>
            </a:endParaRPr>
          </a:p>
          <a:p>
            <a:pPr marL="12700" marR="688975">
              <a:lnSpc>
                <a:spcPts val="2290"/>
              </a:lnSpc>
              <a:spcBef>
                <a:spcPts val="5"/>
              </a:spcBef>
            </a:pPr>
            <a:r>
              <a:rPr lang="en-US"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Team</a:t>
            </a:r>
            <a:r>
              <a:rPr lang="en-US" sz="1600" spc="-45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US"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Member</a:t>
            </a:r>
            <a:r>
              <a:rPr lang="en-US" sz="1600" spc="-35" dirty="0">
                <a:solidFill>
                  <a:srgbClr val="0070C0"/>
                </a:solidFill>
                <a:latin typeface="+mj-lt"/>
                <a:cs typeface="Franklin Gothic Medium"/>
              </a:rPr>
              <a:t> 4</a:t>
            </a:r>
            <a:r>
              <a:rPr lang="en-US" sz="1600" spc="-5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US"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Name:</a:t>
            </a:r>
            <a:r>
              <a:rPr lang="en-US" sz="1600" spc="-35" dirty="0">
                <a:solidFill>
                  <a:srgbClr val="0070C0"/>
                </a:solidFill>
                <a:latin typeface="+mj-lt"/>
                <a:cs typeface="Franklin Gothic Medium"/>
              </a:rPr>
              <a:t> Chittesh D P</a:t>
            </a:r>
          </a:p>
          <a:p>
            <a:pPr marL="12700" marR="688975">
              <a:lnSpc>
                <a:spcPts val="2290"/>
              </a:lnSpc>
              <a:spcBef>
                <a:spcPts val="5"/>
              </a:spcBef>
            </a:pPr>
            <a:r>
              <a:rPr sz="1600" dirty="0">
                <a:latin typeface="+mj-lt"/>
                <a:cs typeface="Franklin Gothic Medium"/>
              </a:rPr>
              <a:t>Branch</a:t>
            </a:r>
            <a:r>
              <a:rPr sz="1600" spc="-3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180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B.</a:t>
            </a:r>
            <a:r>
              <a:rPr lang="en-IN" sz="1600" spc="-25" dirty="0">
                <a:latin typeface="+mj-lt"/>
                <a:cs typeface="Franklin Gothic Medium"/>
              </a:rPr>
              <a:t>Tech</a:t>
            </a:r>
            <a:endParaRPr sz="1600" dirty="0">
              <a:latin typeface="+mj-lt"/>
              <a:cs typeface="Franklin Gothic Medium"/>
            </a:endParaRPr>
          </a:p>
          <a:p>
            <a:pPr marL="12700" marR="307340">
              <a:lnSpc>
                <a:spcPts val="2290"/>
              </a:lnSpc>
              <a:spcBef>
                <a:spcPts val="15"/>
              </a:spcBef>
            </a:pPr>
            <a:r>
              <a:rPr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Team</a:t>
            </a:r>
            <a:r>
              <a:rPr sz="1600" spc="-55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Member</a:t>
            </a:r>
            <a:r>
              <a:rPr sz="1600" spc="-45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IN" sz="1600" spc="-45" dirty="0">
                <a:solidFill>
                  <a:srgbClr val="0070C0"/>
                </a:solidFill>
                <a:latin typeface="+mj-lt"/>
                <a:cs typeface="Franklin Gothic Medium"/>
              </a:rPr>
              <a:t>5</a:t>
            </a:r>
            <a:r>
              <a:rPr sz="1600" spc="-5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sz="1600" dirty="0">
                <a:solidFill>
                  <a:srgbClr val="0070C0"/>
                </a:solidFill>
                <a:latin typeface="+mj-lt"/>
                <a:cs typeface="Franklin Gothic Medium"/>
              </a:rPr>
              <a:t>Name:</a:t>
            </a:r>
            <a:r>
              <a:rPr sz="1600" spc="195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IN" sz="1600" dirty="0">
                <a:solidFill>
                  <a:srgbClr val="0070C0"/>
                </a:solidFill>
                <a:latin typeface="+mj-lt"/>
              </a:rPr>
              <a:t>Dayanitha B</a:t>
            </a:r>
            <a:endParaRPr lang="en-IN" sz="1600" spc="195" dirty="0">
              <a:solidFill>
                <a:srgbClr val="0070C0"/>
              </a:solidFill>
              <a:latin typeface="+mj-lt"/>
              <a:cs typeface="Franklin Gothic Medium"/>
            </a:endParaRPr>
          </a:p>
          <a:p>
            <a:pPr marL="12700" marR="307340">
              <a:lnSpc>
                <a:spcPts val="2290"/>
              </a:lnSpc>
              <a:spcBef>
                <a:spcPts val="15"/>
              </a:spcBef>
            </a:pPr>
            <a:r>
              <a:rPr sz="1600" dirty="0">
                <a:latin typeface="+mj-lt"/>
                <a:cs typeface="Franklin Gothic Medium"/>
              </a:rPr>
              <a:t>Branch</a:t>
            </a:r>
            <a:r>
              <a:rPr sz="1600" spc="-3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180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B.</a:t>
            </a:r>
            <a:r>
              <a:rPr lang="en-IN" sz="1600" spc="-25" dirty="0">
                <a:latin typeface="+mj-lt"/>
                <a:cs typeface="Franklin Gothic Medium"/>
              </a:rPr>
              <a:t>Tech</a:t>
            </a:r>
            <a:endParaRPr sz="1600" dirty="0">
              <a:latin typeface="+mj-lt"/>
              <a:cs typeface="Franklin Gothic Medium"/>
            </a:endParaRPr>
          </a:p>
          <a:p>
            <a:pPr marL="12700">
              <a:lnSpc>
                <a:spcPct val="100000"/>
              </a:lnSpc>
              <a:spcBef>
                <a:spcPts val="635"/>
              </a:spcBef>
            </a:pPr>
            <a:r>
              <a:rPr sz="1600" spc="-10" dirty="0">
                <a:solidFill>
                  <a:srgbClr val="0070C0"/>
                </a:solidFill>
                <a:latin typeface="+mj-lt"/>
                <a:cs typeface="Franklin Gothic Medium"/>
              </a:rPr>
              <a:t>Team</a:t>
            </a:r>
            <a:r>
              <a:rPr sz="1600" spc="-5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sz="1600" spc="-20" dirty="0">
                <a:solidFill>
                  <a:srgbClr val="0070C0"/>
                </a:solidFill>
                <a:latin typeface="+mj-lt"/>
                <a:cs typeface="Franklin Gothic Medium"/>
              </a:rPr>
              <a:t>Member</a:t>
            </a:r>
            <a:r>
              <a:rPr sz="1600" spc="-65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IN" sz="1600" spc="-65" dirty="0">
                <a:solidFill>
                  <a:srgbClr val="0070C0"/>
                </a:solidFill>
                <a:latin typeface="+mj-lt"/>
                <a:cs typeface="Franklin Gothic Medium"/>
              </a:rPr>
              <a:t>6</a:t>
            </a:r>
            <a:r>
              <a:rPr sz="1600" spc="-4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sz="1600" dirty="0">
                <a:solidFill>
                  <a:srgbClr val="0070C0"/>
                </a:solidFill>
                <a:latin typeface="+mj-lt"/>
                <a:cs typeface="Franklin Gothic Medium"/>
              </a:rPr>
              <a:t>Name:</a:t>
            </a:r>
            <a:r>
              <a:rPr sz="1600" spc="180" dirty="0">
                <a:solidFill>
                  <a:srgbClr val="0070C0"/>
                </a:solidFill>
                <a:latin typeface="+mj-lt"/>
                <a:cs typeface="Franklin Gothic Medium"/>
              </a:rPr>
              <a:t> </a:t>
            </a:r>
            <a:r>
              <a:rPr lang="en-IN" sz="1600" dirty="0">
                <a:solidFill>
                  <a:srgbClr val="0070C0"/>
                </a:solidFill>
                <a:latin typeface="+mj-lt"/>
                <a:cs typeface="Franklin Gothic Medium"/>
              </a:rPr>
              <a:t>Punita Hari</a:t>
            </a:r>
          </a:p>
          <a:p>
            <a:pPr marL="12700">
              <a:lnSpc>
                <a:spcPct val="100000"/>
              </a:lnSpc>
              <a:spcBef>
                <a:spcPts val="635"/>
              </a:spcBef>
            </a:pPr>
            <a:r>
              <a:rPr sz="1600" dirty="0">
                <a:latin typeface="+mj-lt"/>
                <a:cs typeface="Franklin Gothic Medium"/>
              </a:rPr>
              <a:t>Branch</a:t>
            </a:r>
            <a:r>
              <a:rPr sz="1600" spc="-3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180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B.</a:t>
            </a:r>
            <a:r>
              <a:rPr lang="en-IN" sz="1600" spc="-25" dirty="0">
                <a:latin typeface="+mj-lt"/>
                <a:cs typeface="Franklin Gothic Medium"/>
              </a:rPr>
              <a:t>Tech</a:t>
            </a:r>
            <a:endParaRPr sz="1600" dirty="0">
              <a:latin typeface="+mj-lt"/>
              <a:cs typeface="Franklin Gothic Medium"/>
            </a:endParaRPr>
          </a:p>
          <a:p>
            <a:pPr marL="12700" marR="10795">
              <a:lnSpc>
                <a:spcPct val="156700"/>
              </a:lnSpc>
              <a:spcBef>
                <a:spcPts val="25"/>
              </a:spcBef>
            </a:pPr>
            <a:r>
              <a:rPr sz="1600" dirty="0">
                <a:solidFill>
                  <a:srgbClr val="80415F"/>
                </a:solidFill>
                <a:latin typeface="+mj-lt"/>
                <a:cs typeface="Franklin Gothic Medium"/>
              </a:rPr>
              <a:t>Team</a:t>
            </a:r>
            <a:r>
              <a:rPr sz="1600" spc="-45" dirty="0">
                <a:solidFill>
                  <a:srgbClr val="80415F"/>
                </a:solidFill>
                <a:latin typeface="+mj-lt"/>
                <a:cs typeface="Franklin Gothic Medium"/>
              </a:rPr>
              <a:t> </a:t>
            </a:r>
            <a:r>
              <a:rPr sz="1600" dirty="0">
                <a:solidFill>
                  <a:srgbClr val="80415F"/>
                </a:solidFill>
                <a:latin typeface="+mj-lt"/>
                <a:cs typeface="Franklin Gothic Medium"/>
              </a:rPr>
              <a:t>Mentor</a:t>
            </a:r>
            <a:r>
              <a:rPr sz="1600" spc="-40" dirty="0">
                <a:solidFill>
                  <a:srgbClr val="80415F"/>
                </a:solidFill>
                <a:latin typeface="+mj-lt"/>
                <a:cs typeface="Franklin Gothic Medium"/>
              </a:rPr>
              <a:t> </a:t>
            </a:r>
            <a:r>
              <a:rPr sz="1600" dirty="0">
                <a:solidFill>
                  <a:srgbClr val="80415F"/>
                </a:solidFill>
                <a:latin typeface="+mj-lt"/>
                <a:cs typeface="Franklin Gothic Medium"/>
              </a:rPr>
              <a:t>Name:</a:t>
            </a:r>
            <a:r>
              <a:rPr lang="en-IN" sz="1600" dirty="0">
                <a:solidFill>
                  <a:srgbClr val="80415F"/>
                </a:solidFill>
                <a:latin typeface="+mj-lt"/>
                <a:cs typeface="Franklin Gothic Medium"/>
              </a:rPr>
              <a:t> K. Abirami</a:t>
            </a:r>
            <a:r>
              <a:rPr sz="1600" spc="215" dirty="0">
                <a:solidFill>
                  <a:srgbClr val="80415F"/>
                </a:solidFill>
                <a:latin typeface="+mj-lt"/>
                <a:cs typeface="Franklin Gothic Medium"/>
              </a:rPr>
              <a:t> </a:t>
            </a:r>
            <a:endParaRPr lang="en-IN" sz="1600" spc="215" dirty="0">
              <a:solidFill>
                <a:srgbClr val="80415F"/>
              </a:solidFill>
              <a:latin typeface="+mj-lt"/>
              <a:cs typeface="Franklin Gothic Medium"/>
            </a:endParaRPr>
          </a:p>
          <a:p>
            <a:pPr marL="12700" marR="10795">
              <a:lnSpc>
                <a:spcPct val="156700"/>
              </a:lnSpc>
              <a:spcBef>
                <a:spcPts val="25"/>
              </a:spcBef>
            </a:pPr>
            <a:r>
              <a:rPr sz="1600" spc="-10" dirty="0">
                <a:latin typeface="+mj-lt"/>
                <a:cs typeface="Franklin Gothic Medium"/>
              </a:rPr>
              <a:t>Category</a:t>
            </a:r>
            <a:r>
              <a:rPr sz="1600" spc="-6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50" dirty="0">
                <a:latin typeface="+mj-lt"/>
                <a:cs typeface="Franklin Gothic Medium"/>
              </a:rPr>
              <a:t> </a:t>
            </a:r>
            <a:r>
              <a:rPr sz="1600" spc="-10" dirty="0">
                <a:latin typeface="+mj-lt"/>
                <a:cs typeface="Franklin Gothic Medium"/>
              </a:rPr>
              <a:t>Academic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636895" y="2722789"/>
            <a:ext cx="1251586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latin typeface="+mj-lt"/>
                <a:cs typeface="Franklin Gothic Medium"/>
              </a:rPr>
              <a:t>Stream</a:t>
            </a:r>
            <a:r>
              <a:rPr sz="1600" spc="-6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7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CSE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636895" y="3304957"/>
            <a:ext cx="1464946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latin typeface="+mj-lt"/>
                <a:cs typeface="Franklin Gothic Medium"/>
              </a:rPr>
              <a:t>Stream</a:t>
            </a:r>
            <a:r>
              <a:rPr sz="1600" spc="-6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7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CSE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636895" y="3888650"/>
            <a:ext cx="1119506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latin typeface="+mj-lt"/>
                <a:cs typeface="Franklin Gothic Medium"/>
              </a:rPr>
              <a:t>Stream</a:t>
            </a:r>
            <a:r>
              <a:rPr sz="1600" spc="-6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7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CSE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636895" y="4470805"/>
            <a:ext cx="1251586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latin typeface="+mj-lt"/>
                <a:cs typeface="Franklin Gothic Medium"/>
              </a:rPr>
              <a:t>Stream</a:t>
            </a:r>
            <a:r>
              <a:rPr sz="1600" spc="-6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7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CSE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636895" y="5054510"/>
            <a:ext cx="1251586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latin typeface="+mj-lt"/>
                <a:cs typeface="Franklin Gothic Medium"/>
              </a:rPr>
              <a:t>Stream</a:t>
            </a:r>
            <a:r>
              <a:rPr sz="1600" spc="-6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7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CSE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636895" y="5638201"/>
            <a:ext cx="1793239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latin typeface="+mj-lt"/>
                <a:cs typeface="Franklin Gothic Medium"/>
              </a:rPr>
              <a:t>Expertise:</a:t>
            </a:r>
            <a:r>
              <a:rPr sz="1600" spc="-35" dirty="0">
                <a:latin typeface="+mj-lt"/>
                <a:cs typeface="Franklin Gothic Medium"/>
              </a:rPr>
              <a:t> </a:t>
            </a:r>
            <a:r>
              <a:rPr lang="en-IN" sz="1600" spc="-35" dirty="0">
                <a:latin typeface="+mj-lt"/>
                <a:cs typeface="Franklin Gothic Medium"/>
              </a:rPr>
              <a:t>Networks and cloud computing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180195" y="2702208"/>
            <a:ext cx="776605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latin typeface="+mj-lt"/>
                <a:cs typeface="Franklin Gothic Medium"/>
              </a:rPr>
              <a:t>Year</a:t>
            </a:r>
            <a:r>
              <a:rPr sz="1600" spc="-6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5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I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9180196" y="3304957"/>
            <a:ext cx="776605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latin typeface="+mj-lt"/>
                <a:cs typeface="Franklin Gothic Medium"/>
              </a:rPr>
              <a:t>Year</a:t>
            </a:r>
            <a:r>
              <a:rPr sz="1600" spc="-6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5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I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9180195" y="3888650"/>
            <a:ext cx="857885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latin typeface="+mj-lt"/>
                <a:cs typeface="Franklin Gothic Medium"/>
              </a:rPr>
              <a:t>Year</a:t>
            </a:r>
            <a:r>
              <a:rPr sz="1600" spc="-6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5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I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9180196" y="4470805"/>
            <a:ext cx="857884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latin typeface="+mj-lt"/>
                <a:cs typeface="Franklin Gothic Medium"/>
              </a:rPr>
              <a:t>Year</a:t>
            </a:r>
            <a:r>
              <a:rPr sz="1600" spc="-6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5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I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180196" y="5054510"/>
            <a:ext cx="1061085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latin typeface="+mj-lt"/>
                <a:cs typeface="Franklin Gothic Medium"/>
              </a:rPr>
              <a:t>Year</a:t>
            </a:r>
            <a:r>
              <a:rPr sz="1600" spc="-6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:</a:t>
            </a:r>
            <a:r>
              <a:rPr sz="1600" spc="-55" dirty="0">
                <a:latin typeface="+mj-lt"/>
                <a:cs typeface="Franklin Gothic Medium"/>
              </a:rPr>
              <a:t> </a:t>
            </a:r>
            <a:r>
              <a:rPr sz="1600" spc="-25" dirty="0">
                <a:latin typeface="+mj-lt"/>
                <a:cs typeface="Franklin Gothic Medium"/>
              </a:rPr>
              <a:t>I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9180196" y="5653428"/>
            <a:ext cx="2585084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20" dirty="0">
                <a:latin typeface="+mj-lt"/>
                <a:cs typeface="Franklin Gothic Medium"/>
              </a:rPr>
              <a:t>Domain</a:t>
            </a:r>
            <a:r>
              <a:rPr sz="1600" spc="-55" dirty="0">
                <a:latin typeface="+mj-lt"/>
                <a:cs typeface="Franklin Gothic Medium"/>
              </a:rPr>
              <a:t> </a:t>
            </a:r>
            <a:r>
              <a:rPr sz="1600" spc="-20" dirty="0">
                <a:latin typeface="+mj-lt"/>
                <a:cs typeface="Franklin Gothic Medium"/>
              </a:rPr>
              <a:t>Experience</a:t>
            </a:r>
            <a:r>
              <a:rPr sz="1600" spc="-55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(in</a:t>
            </a:r>
            <a:r>
              <a:rPr sz="1600" spc="-50" dirty="0">
                <a:latin typeface="+mj-lt"/>
                <a:cs typeface="Franklin Gothic Medium"/>
              </a:rPr>
              <a:t> </a:t>
            </a:r>
            <a:r>
              <a:rPr sz="1600" dirty="0">
                <a:latin typeface="+mj-lt"/>
                <a:cs typeface="Franklin Gothic Medium"/>
              </a:rPr>
              <a:t>years):</a:t>
            </a:r>
            <a:r>
              <a:rPr sz="1600" spc="409" dirty="0">
                <a:latin typeface="+mj-lt"/>
                <a:cs typeface="Franklin Gothic Medium"/>
              </a:rPr>
              <a:t> </a:t>
            </a:r>
            <a:endParaRPr sz="1600" dirty="0">
              <a:latin typeface="+mj-lt"/>
              <a:cs typeface="Franklin Gothic Medium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D768700-901F-8AE3-705F-80B072F101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solidFill>
              <a:schemeClr val="tx2">
                <a:lumMod val="60000"/>
                <a:lumOff val="40000"/>
              </a:schemeClr>
            </a:solidFill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305399-91DF-0E58-2DAF-80A3518C5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1" y="6150523"/>
            <a:ext cx="2844800" cy="365125"/>
          </a:xfrm>
        </p:spPr>
        <p:txBody>
          <a:bodyPr/>
          <a:lstStyle/>
          <a:p>
            <a:fld id="{677C3CE7-23F7-4828-823C-E0205DF2CF97}" type="slidenum">
              <a:rPr lang="en-US" dirty="0">
                <a:solidFill>
                  <a:schemeClr val="bg1"/>
                </a:solidFill>
                <a:latin typeface="TradeGothic"/>
                <a:ea typeface="MS PGothic"/>
              </a:rPr>
              <a:t>2</a:t>
            </a:fld>
            <a:endParaRPr lang="en-US">
              <a:solidFill>
                <a:schemeClr val="bg1"/>
              </a:solidFill>
              <a:latin typeface="TradeGothic"/>
              <a:ea typeface="MS PGothic"/>
            </a:endParaRPr>
          </a:p>
        </p:txBody>
      </p:sp>
      <p:pic>
        <p:nvPicPr>
          <p:cNvPr id="29" name="Google Shape;93;p2">
            <a:extLst>
              <a:ext uri="{FF2B5EF4-FFF2-40B4-BE49-F238E27FC236}">
                <a16:creationId xmlns:a16="http://schemas.microsoft.com/office/drawing/2014/main" id="{71EE3643-2A16-2CF7-1E09-469905CC4ED9}"/>
              </a:ext>
            </a:extLst>
          </p:cNvPr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Oval 29" descr="Your startup LOGO">
            <a:extLst>
              <a:ext uri="{FF2B5EF4-FFF2-40B4-BE49-F238E27FC236}">
                <a16:creationId xmlns:a16="http://schemas.microsoft.com/office/drawing/2014/main" id="{99D6FB23-50A3-2C24-4732-8547D918FAFC}"/>
              </a:ext>
            </a:extLst>
          </p:cNvPr>
          <p:cNvSpPr/>
          <p:nvPr/>
        </p:nvSpPr>
        <p:spPr>
          <a:xfrm>
            <a:off x="192314" y="138665"/>
            <a:ext cx="2081530" cy="88529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atin typeface="Agency FB" panose="020B0503020202020204" pitchFamily="34" charset="0"/>
              </a:rPr>
              <a:t>HACTIVATORS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9DCAC97-0D60-9D8B-DA7F-C807C2B1044F}"/>
              </a:ext>
            </a:extLst>
          </p:cNvPr>
          <p:cNvSpPr txBox="1"/>
          <p:nvPr/>
        </p:nvSpPr>
        <p:spPr>
          <a:xfrm>
            <a:off x="0" y="203833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DESCRIPTION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33655" y="6374504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2037499" y="-62765"/>
            <a:ext cx="8117000" cy="93726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Drone-Powered Search and Rescue in Disaster Zones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>
                <a:solidFill>
                  <a:schemeClr val="bg1"/>
                </a:solidFill>
              </a:rPr>
              <a:t>3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1" name="Google Shape;9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803911" y="6212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Box 1"/>
          <p:cNvSpPr txBox="1"/>
          <p:nvPr/>
        </p:nvSpPr>
        <p:spPr>
          <a:xfrm>
            <a:off x="474345" y="1260363"/>
            <a:ext cx="540829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/>
                <a:ea typeface="Franklin Gothic Medium" panose="020B0603020102020204"/>
              </a:rPr>
              <a:t>IDEA / SOLUTION : </a:t>
            </a:r>
            <a:endParaRPr lang="en-IN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/>
              <a:ea typeface="Franklin Gothic Medium" panose="020B0603020102020204"/>
            </a:endParaRPr>
          </a:p>
          <a:p>
            <a:endParaRPr lang="en-IN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/>
              <a:ea typeface="Franklin Gothic Medium" panose="020B0603020102020204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Drones are capable of surveying broad regions rapidly, detecting victims using ai algorithms.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Integrating software with drones to enable autonomous navigation, real-time data analysis, and coordinated search and rescue operations in disaster zones.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Essential information for making decisions is provided by high-resolution cameras and sensors such as GPR, ThermalScanners,etc..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Drones can provide vital supplies and direct rescue crews to victims during search and rescue operations by sending the coordinates to the software.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By evaluating structural damage and spotting possible threats, drones can help with stabilization measures.</a:t>
            </a:r>
          </a:p>
          <a:p>
            <a:r>
              <a:rPr lang="en-IN" sz="1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/>
                <a:ea typeface="Franklin Gothic Medium" panose="020B0603020102020204"/>
              </a:rPr>
              <a:t> </a:t>
            </a:r>
            <a:endParaRPr sz="18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/>
              <a:ea typeface="Franklin Gothic Medium" panose="020B0603020102020204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129654" y="3207975"/>
            <a:ext cx="554355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/>
                <a:ea typeface="Franklin Gothic Medium" panose="020B0603020102020204"/>
              </a:rPr>
              <a:t>Unique Value Propositions (UVP)</a:t>
            </a:r>
            <a:r>
              <a:rPr sz="1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/>
                <a:ea typeface="Franklin Gothic Medium" panose="020B0603020102020204"/>
              </a:rPr>
              <a:t> :</a:t>
            </a:r>
            <a:endParaRPr lang="en-IN" sz="18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/>
              <a:ea typeface="Franklin Gothic Medium" panose="020B0603020102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latin typeface="+mn-lt"/>
                <a:ea typeface="Franklin Gothic Medium" panose="020B0603020102020204"/>
              </a:rPr>
              <a:t> 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In order to expedite search and rescue efforts, using this software with drones provide quick deployment.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Use AI to analyze drone footage for rapid identification of victims, hazards, and potential access points.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They improve coordination and situational awareness by offering real-time aerial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Connect drone software with existing emergency response systems for seamless coordination.</a:t>
            </a:r>
            <a:endParaRPr lang="en-US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1800" dirty="0"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120807" y="1658304"/>
            <a:ext cx="551307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Utilizing drones with ai human detection algorithm for search, rescue, and stabilization improves response time, provides real-time data, accesses hazardous areas, and delivers medical supplies efficiently, reducing human risk.</a:t>
            </a:r>
            <a:endParaRPr sz="18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/>
              <a:ea typeface="Franklin Gothic Medium" panose="020B0603020102020204"/>
            </a:endParaRPr>
          </a:p>
        </p:txBody>
      </p:sp>
      <p:sp>
        <p:nvSpPr>
          <p:cNvPr id="5" name="Rectangles 4"/>
          <p:cNvSpPr/>
          <p:nvPr/>
        </p:nvSpPr>
        <p:spPr>
          <a:xfrm>
            <a:off x="6129655" y="1260363"/>
            <a:ext cx="5543550" cy="180292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s 7"/>
          <p:cNvSpPr/>
          <p:nvPr/>
        </p:nvSpPr>
        <p:spPr>
          <a:xfrm>
            <a:off x="6114415" y="3194272"/>
            <a:ext cx="5543550" cy="2891569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s 11"/>
          <p:cNvSpPr/>
          <p:nvPr/>
        </p:nvSpPr>
        <p:spPr>
          <a:xfrm>
            <a:off x="434975" y="1230451"/>
            <a:ext cx="5543550" cy="4849039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Oval 21" descr="Your startup LOGO">
            <a:extLst>
              <a:ext uri="{FF2B5EF4-FFF2-40B4-BE49-F238E27FC236}">
                <a16:creationId xmlns:a16="http://schemas.microsoft.com/office/drawing/2014/main" id="{A39E5105-3478-2460-E4C1-149AAD17565A}"/>
              </a:ext>
            </a:extLst>
          </p:cNvPr>
          <p:cNvSpPr/>
          <p:nvPr/>
        </p:nvSpPr>
        <p:spPr>
          <a:xfrm>
            <a:off x="194945" y="137238"/>
            <a:ext cx="2081530" cy="88529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atin typeface="Agency FB" panose="020B0503020202020204" pitchFamily="34" charset="0"/>
              </a:rPr>
              <a:t>HACTIVATORS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74CA6-D7BD-52B9-7669-A9A7FCD06156}"/>
              </a:ext>
            </a:extLst>
          </p:cNvPr>
          <p:cNvSpPr txBox="1"/>
          <p:nvPr/>
        </p:nvSpPr>
        <p:spPr>
          <a:xfrm>
            <a:off x="6204155" y="1269647"/>
            <a:ext cx="3353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/>
                <a:ea typeface="Franklin Gothic Medium" panose="020B0603020102020204"/>
              </a:rPr>
              <a:t>Problem Resolution </a:t>
            </a:r>
            <a:r>
              <a:rPr lang="en-US" sz="16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Franklin Gothic Medium" panose="020B0603020102020204"/>
                <a:ea typeface="Franklin Gothic Medium" panose="020B0603020102020204"/>
              </a:rPr>
              <a:t>: </a:t>
            </a:r>
            <a:endParaRPr 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Franklin Gothic Medium" panose="020B0603020102020204"/>
              <a:ea typeface="Franklin Gothic Medium" panose="020B0603020102020204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18" y="6356353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10218" y="-5854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t>4</a:t>
            </a:fld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Box 3"/>
          <p:cNvSpPr txBox="1"/>
          <p:nvPr/>
        </p:nvSpPr>
        <p:spPr>
          <a:xfrm>
            <a:off x="609600" y="1591945"/>
            <a:ext cx="4067175" cy="4266565"/>
          </a:xfrm>
          <a:prstGeom prst="rect">
            <a:avLst/>
          </a:prstGeom>
        </p:spPr>
        <p:txBody>
          <a:bodyPr>
            <a:noAutofit/>
          </a:bodyPr>
          <a:lstStyle/>
          <a:p>
            <a:endParaRPr sz="1600" dirty="0"/>
          </a:p>
        </p:txBody>
      </p:sp>
      <p:sp>
        <p:nvSpPr>
          <p:cNvPr id="12" name="Rectangles 11"/>
          <p:cNvSpPr/>
          <p:nvPr/>
        </p:nvSpPr>
        <p:spPr>
          <a:xfrm>
            <a:off x="1015718" y="1093901"/>
            <a:ext cx="4066801" cy="5110051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8D1BC6-63E5-C027-B785-921EB4067D80}"/>
              </a:ext>
            </a:extLst>
          </p:cNvPr>
          <p:cNvSpPr txBox="1"/>
          <p:nvPr/>
        </p:nvSpPr>
        <p:spPr>
          <a:xfrm>
            <a:off x="1134249" y="1129128"/>
            <a:ext cx="4067176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/>
                <a:ea typeface="MS PGothic"/>
                <a:cs typeface="Calibri"/>
              </a:rPr>
              <a:t>HARDWARE:</a:t>
            </a:r>
          </a:p>
          <a:p>
            <a:pPr algn="l"/>
            <a:endParaRPr lang="en-US" sz="2400" b="1" u="sng" dirty="0">
              <a:solidFill>
                <a:schemeClr val="tx2">
                  <a:lumMod val="60000"/>
                  <a:lumOff val="40000"/>
                </a:schemeClr>
              </a:solidFill>
              <a:latin typeface="Calibri"/>
              <a:ea typeface="MS PGothic"/>
              <a:cs typeface="Calibri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Thermal Sensors</a:t>
            </a: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GPR for underground operations</a:t>
            </a: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UAV</a:t>
            </a: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GPS Module</a:t>
            </a: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Microcontroller Unit ( Arduino, raspberry pi )</a:t>
            </a: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Power system </a:t>
            </a: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Data Storage Unit</a:t>
            </a:r>
          </a:p>
        </p:txBody>
      </p:sp>
      <p:sp>
        <p:nvSpPr>
          <p:cNvPr id="13" name="Oval 12" descr="Your startup LOGO">
            <a:extLst>
              <a:ext uri="{FF2B5EF4-FFF2-40B4-BE49-F238E27FC236}">
                <a16:creationId xmlns:a16="http://schemas.microsoft.com/office/drawing/2014/main" id="{2B4638D8-3DAC-F2A9-62D4-80C430515B63}"/>
              </a:ext>
            </a:extLst>
          </p:cNvPr>
          <p:cNvSpPr/>
          <p:nvPr/>
        </p:nvSpPr>
        <p:spPr>
          <a:xfrm>
            <a:off x="202474" y="142953"/>
            <a:ext cx="2081530" cy="88529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atin typeface="Agency FB" panose="020B0503020202020204" pitchFamily="34" charset="0"/>
              </a:rPr>
              <a:t>HACTIVATORS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02665C-BD19-E2E0-5696-4988850DA27C}"/>
              </a:ext>
            </a:extLst>
          </p:cNvPr>
          <p:cNvSpPr txBox="1"/>
          <p:nvPr/>
        </p:nvSpPr>
        <p:spPr>
          <a:xfrm>
            <a:off x="1114930" y="4205963"/>
            <a:ext cx="495998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/>
                <a:ea typeface="MS PGothic"/>
                <a:cs typeface="Calibri"/>
              </a:rPr>
              <a:t>SOFTWARE:</a:t>
            </a:r>
          </a:p>
          <a:p>
            <a:endParaRPr lang="en-US" sz="2400" b="1" u="sng" dirty="0">
              <a:solidFill>
                <a:schemeClr val="tx2">
                  <a:lumMod val="60000"/>
                  <a:lumOff val="40000"/>
                </a:schemeClr>
              </a:solidFill>
              <a:latin typeface="Calibri"/>
              <a:ea typeface="MS PGothic"/>
              <a:cs typeface="Calibri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Arduino IDE</a:t>
            </a: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Python OpenCV Module</a:t>
            </a:r>
          </a:p>
          <a:p>
            <a:pPr marL="342900" indent="-342900">
              <a:buAutoNum type="arabicPeriod"/>
            </a:pPr>
            <a:r>
              <a:rPr lang="en-US" dirty="0">
                <a:latin typeface="Calibri"/>
                <a:ea typeface="MS PGothic"/>
                <a:cs typeface="Calibri"/>
              </a:rPr>
              <a:t>MYSQL for data storage</a:t>
            </a:r>
            <a:endParaRPr lang="en-US" dirty="0">
              <a:cs typeface="Calibri"/>
            </a:endParaRPr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A3C0D6A3-AABD-DAA8-D61F-D810270A90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32" name="Rectangle 2">
            <a:extLst>
              <a:ext uri="{FF2B5EF4-FFF2-40B4-BE49-F238E27FC236}">
                <a16:creationId xmlns:a16="http://schemas.microsoft.com/office/drawing/2014/main" id="{533720E9-A78D-0FAF-C2FF-ACC9399C2E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53A72DD-04D1-86C4-2E9B-4C629E17C8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89" t="11650" r="3548" b="8081"/>
          <a:stretch/>
        </p:blipFill>
        <p:spPr>
          <a:xfrm>
            <a:off x="5105738" y="1851976"/>
            <a:ext cx="6859703" cy="398677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6F7E2BB-4F67-D782-EA44-C8D134316BA1}"/>
              </a:ext>
            </a:extLst>
          </p:cNvPr>
          <p:cNvSpPr txBox="1"/>
          <p:nvPr/>
        </p:nvSpPr>
        <p:spPr>
          <a:xfrm>
            <a:off x="5376433" y="1055981"/>
            <a:ext cx="1962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solidFill>
                  <a:srgbClr val="0070C0"/>
                </a:solidFill>
                <a:latin typeface="+mj-lt"/>
              </a:rPr>
              <a:t>Problem flow</a:t>
            </a:r>
            <a:r>
              <a:rPr lang="en-IN" dirty="0"/>
              <a:t>: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0FEC5D60-6E17-CAE6-61DA-0A639B33B4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5728" y="4458169"/>
            <a:ext cx="661047" cy="661047"/>
          </a:xfrm>
          <a:prstGeom prst="rect">
            <a:avLst/>
          </a:prstGeom>
        </p:spPr>
      </p:pic>
      <p:pic>
        <p:nvPicPr>
          <p:cNvPr id="1028" name="Picture 4" descr="Motherboard ">
            <a:extLst>
              <a:ext uri="{FF2B5EF4-FFF2-40B4-BE49-F238E27FC236}">
                <a16:creationId xmlns:a16="http://schemas.microsoft.com/office/drawing/2014/main" id="{3635D8B4-F20B-3813-49F2-E615514C6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747" y="3501147"/>
            <a:ext cx="727947" cy="727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E239A39-574E-7D6F-3780-C31D342DBA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4923" y="1334678"/>
            <a:ext cx="964120" cy="84754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476C8BC-1AB1-588C-7990-FB983BDB6E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1152" y="5401067"/>
            <a:ext cx="683891" cy="68389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solidFill>
              <a:schemeClr val="tx2">
                <a:lumMod val="60000"/>
                <a:lumOff val="40000"/>
              </a:schemeClr>
            </a:solidFill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81280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MS PGothic" panose="020B0600070205080204" pitchFamily="1" charset="-128"/>
                <a:cs typeface="+mn-cs"/>
              </a:r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MS PGothic" panose="020B0600070205080204" pitchFamily="1" charset="-128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Oval 15" descr="Your startup LOGO">
            <a:extLst>
              <a:ext uri="{FF2B5EF4-FFF2-40B4-BE49-F238E27FC236}">
                <a16:creationId xmlns:a16="http://schemas.microsoft.com/office/drawing/2014/main" id="{B648ED25-B5B1-6678-975C-4827974A8F60}"/>
              </a:ext>
            </a:extLst>
          </p:cNvPr>
          <p:cNvSpPr/>
          <p:nvPr/>
        </p:nvSpPr>
        <p:spPr>
          <a:xfrm>
            <a:off x="151674" y="108185"/>
            <a:ext cx="2081530" cy="88529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atin typeface="Agency FB" panose="020B0503020202020204" pitchFamily="34" charset="0"/>
              </a:rPr>
              <a:t>HACTIVATORS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AE35D8F-16E9-DC29-F8E3-15C3057262DA}"/>
              </a:ext>
            </a:extLst>
          </p:cNvPr>
          <p:cNvSpPr>
            <a:spLocks noGrp="1"/>
          </p:cNvSpPr>
          <p:nvPr/>
        </p:nvSpPr>
        <p:spPr>
          <a:xfrm>
            <a:off x="8737600" y="6111235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defPPr>
              <a:defRPr lang="en-US"/>
            </a:defPPr>
            <a:lvl1pPr algn="r" defTabSz="457200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TradeGothic" pitchFamily="1" charset="0"/>
                <a:ea typeface="MS PGothic" panose="020B0600070205080204" pitchFamily="1" charset="-128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MS PGothic" panose="020B0600070205080204" pitchFamily="1" charset="-128"/>
                <a:cs typeface="+mn-cs"/>
              </a:rPr>
              <a:t>6</a:t>
            </a:r>
          </a:p>
        </p:txBody>
      </p:sp>
      <p:sp>
        <p:nvSpPr>
          <p:cNvPr id="4" name="Rectangle: Diagonal Corners Rounded 3">
            <a:extLst>
              <a:ext uri="{FF2B5EF4-FFF2-40B4-BE49-F238E27FC236}">
                <a16:creationId xmlns:a16="http://schemas.microsoft.com/office/drawing/2014/main" id="{1B571969-3851-1495-F3A5-9C64B4C6757D}"/>
              </a:ext>
            </a:extLst>
          </p:cNvPr>
          <p:cNvSpPr/>
          <p:nvPr/>
        </p:nvSpPr>
        <p:spPr>
          <a:xfrm>
            <a:off x="226456" y="4269300"/>
            <a:ext cx="5863581" cy="86813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79C6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Cost-effectiveness: Software development often offers cost-effective solutions compared to hardware modifications.</a:t>
            </a:r>
            <a:endParaRPr lang="en-IN" sz="1600" dirty="0"/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4E146829-A434-FDEE-16BF-9F2B39EA474E}"/>
              </a:ext>
            </a:extLst>
          </p:cNvPr>
          <p:cNvSpPr/>
          <p:nvPr/>
        </p:nvSpPr>
        <p:spPr>
          <a:xfrm>
            <a:off x="226457" y="2153693"/>
            <a:ext cx="5869543" cy="89938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79C6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/>
              <a:t>Interoperability</a:t>
            </a:r>
            <a:r>
              <a:rPr lang="en-US" sz="1600" dirty="0"/>
              <a:t>: Modern software architectures support seamless integration with various hardware components.</a:t>
            </a:r>
            <a:endParaRPr lang="en-IN" sz="1600" dirty="0"/>
          </a:p>
        </p:txBody>
      </p:sp>
      <p:sp>
        <p:nvSpPr>
          <p:cNvPr id="17" name="Rectangle: Diagonal Corners Rounded 16">
            <a:extLst>
              <a:ext uri="{FF2B5EF4-FFF2-40B4-BE49-F238E27FC236}">
                <a16:creationId xmlns:a16="http://schemas.microsoft.com/office/drawing/2014/main" id="{8ECEEA99-1CC6-266B-7986-63AF9BE7219C}"/>
              </a:ext>
            </a:extLst>
          </p:cNvPr>
          <p:cNvSpPr/>
          <p:nvPr/>
        </p:nvSpPr>
        <p:spPr>
          <a:xfrm>
            <a:off x="226456" y="3214563"/>
            <a:ext cx="5869544" cy="89938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/>
              <a:t>Scalability</a:t>
            </a:r>
            <a:r>
              <a:rPr lang="en-US" sz="1600" dirty="0"/>
              <a:t>: Software solutions can be easily scaled to accommodate different drone models and mission complexities.</a:t>
            </a:r>
            <a:endParaRPr lang="en-IN" sz="1600" dirty="0"/>
          </a:p>
        </p:txBody>
      </p:sp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FB78E197-A29A-D999-0D45-EF6ECC61B9BD}"/>
              </a:ext>
            </a:extLst>
          </p:cNvPr>
          <p:cNvSpPr/>
          <p:nvPr/>
        </p:nvSpPr>
        <p:spPr>
          <a:xfrm>
            <a:off x="226457" y="5333006"/>
            <a:ext cx="5863580" cy="89939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0070C0">
              <a:alpha val="99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Rapid deployment: Software updates and new features can be deployed quickly, improving response times.</a:t>
            </a:r>
            <a:endParaRPr lang="en-IN" sz="1600" dirty="0"/>
          </a:p>
        </p:txBody>
      </p:sp>
      <p:sp>
        <p:nvSpPr>
          <p:cNvPr id="19" name="Rectangle: Diagonal Corners Rounded 18">
            <a:extLst>
              <a:ext uri="{FF2B5EF4-FFF2-40B4-BE49-F238E27FC236}">
                <a16:creationId xmlns:a16="http://schemas.microsoft.com/office/drawing/2014/main" id="{80A0A91D-A9F4-697F-D7BE-8A5F72DF9203}"/>
              </a:ext>
            </a:extLst>
          </p:cNvPr>
          <p:cNvSpPr/>
          <p:nvPr/>
        </p:nvSpPr>
        <p:spPr>
          <a:xfrm>
            <a:off x="226458" y="1173144"/>
            <a:ext cx="5863580" cy="88529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/>
              <a:t>Open-source platforms</a:t>
            </a:r>
            <a:r>
              <a:rPr lang="en-US" sz="1600" dirty="0"/>
              <a:t>: Availability of open-source software and hardware platforms facilitates development and customization.</a:t>
            </a:r>
            <a:endParaRPr lang="en-IN" sz="1600" dirty="0"/>
          </a:p>
        </p:txBody>
      </p:sp>
      <p:sp>
        <p:nvSpPr>
          <p:cNvPr id="20" name="Rectangle: Diagonal Corners Rounded 19">
            <a:extLst>
              <a:ext uri="{FF2B5EF4-FFF2-40B4-BE49-F238E27FC236}">
                <a16:creationId xmlns:a16="http://schemas.microsoft.com/office/drawing/2014/main" id="{46ABDF6F-3B23-10BA-09B7-F6189E79CC7D}"/>
              </a:ext>
            </a:extLst>
          </p:cNvPr>
          <p:cNvSpPr/>
          <p:nvPr/>
        </p:nvSpPr>
        <p:spPr>
          <a:xfrm>
            <a:off x="6318295" y="1204141"/>
            <a:ext cx="5564743" cy="814259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Speed and Accessibility: Drones quickly reach areas inaccessible to ground vehicles.</a:t>
            </a:r>
            <a:endParaRPr lang="en-IN" sz="1600" dirty="0"/>
          </a:p>
        </p:txBody>
      </p:sp>
      <p:sp>
        <p:nvSpPr>
          <p:cNvPr id="21" name="Rectangle: Diagonal Corners Rounded 20">
            <a:extLst>
              <a:ext uri="{FF2B5EF4-FFF2-40B4-BE49-F238E27FC236}">
                <a16:creationId xmlns:a16="http://schemas.microsoft.com/office/drawing/2014/main" id="{62260361-93DF-97A3-25D5-626BD08C6683}"/>
              </a:ext>
            </a:extLst>
          </p:cNvPr>
          <p:cNvSpPr/>
          <p:nvPr/>
        </p:nvSpPr>
        <p:spPr>
          <a:xfrm>
            <a:off x="6368946" y="2136628"/>
            <a:ext cx="5596597" cy="953944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79C6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Cost-Effectiveness: Drones are a more affordable alternative to traditional methods like helicopters.</a:t>
            </a:r>
            <a:endParaRPr lang="en-IN" sz="1600" dirty="0"/>
          </a:p>
        </p:txBody>
      </p:sp>
      <p:sp>
        <p:nvSpPr>
          <p:cNvPr id="22" name="Rectangle: Diagonal Corners Rounded 21">
            <a:extLst>
              <a:ext uri="{FF2B5EF4-FFF2-40B4-BE49-F238E27FC236}">
                <a16:creationId xmlns:a16="http://schemas.microsoft.com/office/drawing/2014/main" id="{7B2FDB28-6D1D-63BE-9E36-F304EDD96B12}"/>
              </a:ext>
            </a:extLst>
          </p:cNvPr>
          <p:cNvSpPr/>
          <p:nvPr/>
        </p:nvSpPr>
        <p:spPr>
          <a:xfrm>
            <a:off x="6318296" y="4323171"/>
            <a:ext cx="5647248" cy="814259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79C6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/>
              <a:t>Regulatory Hurdles</a:t>
            </a:r>
            <a:r>
              <a:rPr lang="en-US" sz="1600" dirty="0"/>
              <a:t>: In some regions, airspace regulations may complicate the use of drones, especially near airports or urban areas.</a:t>
            </a:r>
            <a:endParaRPr lang="en-IN" sz="1600" dirty="0"/>
          </a:p>
        </p:txBody>
      </p:sp>
      <p:sp>
        <p:nvSpPr>
          <p:cNvPr id="23" name="Rectangle: Diagonal Corners Rounded 22">
            <a:extLst>
              <a:ext uri="{FF2B5EF4-FFF2-40B4-BE49-F238E27FC236}">
                <a16:creationId xmlns:a16="http://schemas.microsoft.com/office/drawing/2014/main" id="{33EF6BB4-0768-5A98-61F0-5DBE9793A9C2}"/>
              </a:ext>
            </a:extLst>
          </p:cNvPr>
          <p:cNvSpPr/>
          <p:nvPr/>
        </p:nvSpPr>
        <p:spPr>
          <a:xfrm>
            <a:off x="6318294" y="5322464"/>
            <a:ext cx="5647247" cy="814259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/>
              <a:t>Limited Battery Life</a:t>
            </a:r>
            <a:r>
              <a:rPr lang="en-US" sz="1600" dirty="0"/>
              <a:t>: Drones have restricted flight times, which can impact their ability to continuously monitor large areas.</a:t>
            </a:r>
            <a:endParaRPr lang="en-IN" sz="1600" dirty="0"/>
          </a:p>
        </p:txBody>
      </p:sp>
      <p:sp>
        <p:nvSpPr>
          <p:cNvPr id="25" name="Rectangle: Diagonal Corners Rounded 24">
            <a:extLst>
              <a:ext uri="{FF2B5EF4-FFF2-40B4-BE49-F238E27FC236}">
                <a16:creationId xmlns:a16="http://schemas.microsoft.com/office/drawing/2014/main" id="{1A30EB98-7D9A-51A6-2CC7-7CEC07781CCB}"/>
              </a:ext>
            </a:extLst>
          </p:cNvPr>
          <p:cNvSpPr/>
          <p:nvPr/>
        </p:nvSpPr>
        <p:spPr>
          <a:xfrm>
            <a:off x="6318296" y="3212785"/>
            <a:ext cx="5647247" cy="917857"/>
          </a:xfrm>
          <a:prstGeom prst="round2DiagRect">
            <a:avLst>
              <a:gd name="adj1" fmla="val 0"/>
              <a:gd name="adj2" fmla="val 5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E7809C-9076-AA36-4C9A-446B8128D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4352" y="3426783"/>
            <a:ext cx="5564744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1" charset="-128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</a:rPr>
              <a:t>Scalability and Flexibility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</a:rPr>
              <a:t>: Drones can be rapidly deployed and scaled to cover large areas, making them ideal for disasters.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753374" y="-76380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>
                <a:latin typeface="Times New Roman"/>
                <a:ea typeface="MS PGothic"/>
                <a:cs typeface="Times New Roman"/>
              </a:rPr>
              <a:t>IMPACT AND BENEFITS</a:t>
            </a:r>
            <a:endParaRPr lang="en-US" sz="3600" b="1">
              <a:latin typeface="Times New Roman" panose="02020603050405020304" pitchFamily="18" charset="0"/>
              <a:ea typeface="MS PGothic" panose="020B0600070205080204" pitchFamily="1" charset="-128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MS PGothic" panose="020B0600070205080204" pitchFamily="1" charset="-128"/>
                <a:cs typeface="+mn-cs"/>
              </a:rPr>
              <a:t>6</a:t>
            </a:fld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MS PGothic" panose="020B0600070205080204" pitchFamily="1" charset="-128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9A8958-EE57-5F47-ABC8-494C0B3D6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4840" y="1479713"/>
            <a:ext cx="2007351" cy="20073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6F87F5-6C45-6E81-FF43-B1F5C667E55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877" r="9414"/>
          <a:stretch/>
        </p:blipFill>
        <p:spPr>
          <a:xfrm>
            <a:off x="10107081" y="1477373"/>
            <a:ext cx="2018256" cy="20073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F6978F-0029-912F-893C-73B15C85C5C9}"/>
              </a:ext>
            </a:extLst>
          </p:cNvPr>
          <p:cNvSpPr txBox="1"/>
          <p:nvPr/>
        </p:nvSpPr>
        <p:spPr>
          <a:xfrm>
            <a:off x="8122050" y="1105837"/>
            <a:ext cx="2446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0070C0"/>
                </a:solidFill>
                <a:latin typeface="+mj-lt"/>
              </a:rPr>
              <a:t>On site work</a:t>
            </a:r>
            <a:r>
              <a:rPr lang="en-IN" sz="2000" b="1" dirty="0">
                <a:solidFill>
                  <a:srgbClr val="0070C0"/>
                </a:solidFill>
              </a:rPr>
              <a:t>:</a:t>
            </a:r>
          </a:p>
        </p:txBody>
      </p:sp>
      <p:graphicFrame>
        <p:nvGraphicFramePr>
          <p:cNvPr id="13" name="object 2">
            <a:extLst>
              <a:ext uri="{FF2B5EF4-FFF2-40B4-BE49-F238E27FC236}">
                <a16:creationId xmlns:a16="http://schemas.microsoft.com/office/drawing/2014/main" id="{042A44A7-4FE2-261F-7054-BD43958BE2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681477"/>
              </p:ext>
            </p:extLst>
          </p:nvPr>
        </p:nvGraphicFramePr>
        <p:xfrm>
          <a:off x="196603" y="1237994"/>
          <a:ext cx="7829797" cy="4946306"/>
        </p:xfrm>
        <a:graphic>
          <a:graphicData uri="http://schemas.openxmlformats.org/drawingml/2006/table">
            <a:tbl>
              <a:tblPr/>
              <a:tblGrid>
                <a:gridCol w="3887717">
                  <a:extLst>
                    <a:ext uri="{9D8B030D-6E8A-4147-A177-3AD203B41FA5}">
                      <a16:colId xmlns:a16="http://schemas.microsoft.com/office/drawing/2014/main" val="1545649718"/>
                    </a:ext>
                  </a:extLst>
                </a:gridCol>
                <a:gridCol w="3942080">
                  <a:extLst>
                    <a:ext uri="{9D8B030D-6E8A-4147-A177-3AD203B41FA5}">
                      <a16:colId xmlns:a16="http://schemas.microsoft.com/office/drawing/2014/main" val="1300301474"/>
                    </a:ext>
                  </a:extLst>
                </a:gridCol>
              </a:tblGrid>
              <a:tr h="54901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alibri"/>
                        </a:rPr>
                        <a:t>Impact</a:t>
                      </a:r>
                    </a:p>
                  </a:txBody>
                  <a:tcPr marL="0" marR="0" marT="0" marB="0" anchor="ctr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633413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633095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alibri"/>
                      </a:endParaRPr>
                    </a:p>
                  </a:txBody>
                  <a:tcPr marL="0" marR="0" marT="0" marB="0" anchor="ctr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062561"/>
                  </a:ext>
                </a:extLst>
              </a:tr>
              <a:tr h="909715">
                <a:tc>
                  <a:txBody>
                    <a:bodyPr/>
                    <a:lstStyle>
                      <a:lvl1pPr marL="635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Empowerment and Community Involvement: using this software drones can empower communities by involving them in disaster response.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635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A key advantage of using this software  is upgrading the ability of  drones  to quickly survey large areas, unlike traditional methods that are labor-intensive and time-consuming.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5236895"/>
                  </a:ext>
                </a:extLst>
              </a:tr>
              <a:tr h="905853">
                <a:tc>
                  <a:txBody>
                    <a:bodyPr/>
                    <a:lstStyle>
                      <a:lvl1pPr marL="635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Long-Term Social Impact: application of this software in disaster zones may change views on technology, increasing acceptance and investment in future innovations.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635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Real-Time Data: Live video and high-resolution images taken using this software  offer immediate situational awareness, helping rescue teams prioritize and make informed decisions.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7617592"/>
                  </a:ext>
                </a:extLst>
              </a:tr>
              <a:tr h="919373">
                <a:tc>
                  <a:txBody>
                    <a:bodyPr/>
                    <a:lstStyle>
                      <a:lvl1pPr marL="635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Data Sharing:  using this software drones transmit data to multiple agencies, ensuring a shared understanding, reducing duplication, and improving resource allocation.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635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Efficient Use of Resources: Improved coordination minimizes waste and optimizes resource allocation, ensuring aid reaches those in greatest need.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6411997"/>
                  </a:ext>
                </a:extLst>
              </a:tr>
              <a:tr h="674912">
                <a:tc>
                  <a:txBody>
                    <a:bodyPr/>
                    <a:lstStyle>
                      <a:lvl1pPr marL="63500" indent="103188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Reassurance: Drones reassure survivors by showing that help is on the way and efforts are being made to assist them.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635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Protecting Rescuers: Drones reduce rescuers' exposure to danger, safeguarding their lives and maintaining team effectiveness and morale.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9921634"/>
                  </a:ext>
                </a:extLst>
              </a:tr>
              <a:tr h="987438">
                <a:tc>
                  <a:txBody>
                    <a:bodyPr/>
                    <a:lstStyle>
                      <a:lvl1pPr marL="635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Encouraging Investment: Successful usage of this software  use can attract funding for research, leading to more advanced disaster response tools.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635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349250" marR="0" lvl="0" indent="-285750" algn="l" defTabSz="9144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Reduction of panic Deaths: Studies show panic can cause more deaths than the disaster. Using this software drones reassure people, boosting hope and reducing helplessness.</a:t>
                      </a:r>
                    </a:p>
                  </a:txBody>
                  <a:tcPr marL="0" marR="0" marT="0" marB="0" horzOverflow="overflow">
                    <a:lnL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36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268055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94C6DCC-2D5F-68E4-362B-D5EF4A6CC7A7}"/>
              </a:ext>
            </a:extLst>
          </p:cNvPr>
          <p:cNvSpPr txBox="1"/>
          <p:nvPr/>
        </p:nvSpPr>
        <p:spPr>
          <a:xfrm>
            <a:off x="4646699" y="1279897"/>
            <a:ext cx="2335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>
                <a:latin typeface="Calibri"/>
                <a:ea typeface="MS PGothic"/>
                <a:cs typeface="Calibri"/>
              </a:rPr>
              <a:t>        Benefits</a:t>
            </a:r>
            <a:endParaRPr lang="en-US" sz="2000" b="1"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B08CA5-4E9A-D088-1C45-656A5116F1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2050" y="3924051"/>
            <a:ext cx="2010141" cy="214146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E18E24E-120A-5E6C-BB58-D420C1CE85A1}"/>
              </a:ext>
            </a:extLst>
          </p:cNvPr>
          <p:cNvSpPr txBox="1"/>
          <p:nvPr/>
        </p:nvSpPr>
        <p:spPr>
          <a:xfrm>
            <a:off x="8103260" y="3484724"/>
            <a:ext cx="3401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0070C0"/>
                </a:solidFill>
                <a:latin typeface="+mj-lt"/>
              </a:rPr>
              <a:t>Predicted Software samples: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61D0314-ECB5-E4DB-6389-83E6ACD6D8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0287313" y="4134394"/>
            <a:ext cx="1763172" cy="176317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7" name="Oval 16" descr="Your startup LOGO">
            <a:extLst>
              <a:ext uri="{FF2B5EF4-FFF2-40B4-BE49-F238E27FC236}">
                <a16:creationId xmlns:a16="http://schemas.microsoft.com/office/drawing/2014/main" id="{F8F27449-E1BF-76D0-84D7-A7700E6D3F55}"/>
              </a:ext>
            </a:extLst>
          </p:cNvPr>
          <p:cNvSpPr/>
          <p:nvPr/>
        </p:nvSpPr>
        <p:spPr>
          <a:xfrm>
            <a:off x="151674" y="108185"/>
            <a:ext cx="2081530" cy="88529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atin typeface="Agency FB" panose="020B0503020202020204" pitchFamily="34" charset="0"/>
              </a:rPr>
              <a:t>HACTIVATORS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875888" y="1205946"/>
            <a:ext cx="10972800" cy="54425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/>
              <a:t>S Ahmed - Sukkur IBA Journal of Emerging Technologies, 2024 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/>
              <a:t>"Legal and Regulatory Frameworks for Drone Operations in Disaster Response" - International Journal of Disaster Risk Reduction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/>
              <a:t>"A Decentralized Approach for UAV Swarm Coordination in Disaster Relief Operations" - IEEE Transactions on Aerospace and Electronic Systems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/>
              <a:t>"Deep Learning for Object Detection and Classification in UAV Imagery for Disaster Response" - IEEE Geoscience and Remote Sensing Letters,.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/>
              <a:t>"A UAV-Based System for Rapid Damage Assessment in Post-Disaster Scenarios" - IEEE Transactions on Geoscience and Remote Sensing,.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IN" dirty="0">
                <a:hlinkClick r:id="rId3"/>
              </a:rPr>
              <a:t>https://ieeexplore.ieee.org/document/6461145</a:t>
            </a:r>
            <a:endParaRPr lang="en-IN" dirty="0"/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1" charset="-128"/>
                <a:cs typeface="Arial" panose="020B0604020202020204" pitchFamily="34" charset="0"/>
                <a:hlinkClick r:id="rId4"/>
              </a:rPr>
              <a:t>https://www.sciencedirect.com/science/article/pii/S1355030621001477</a:t>
            </a:r>
            <a:endParaRPr kumimoji="0" lang="en-I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1" charset="-128"/>
              <a:cs typeface="Arial" panose="020B0604020202020204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1" charset="-128"/>
                <a:cs typeface="Arial" panose="020B0604020202020204" pitchFamily="34" charset="0"/>
                <a:hlinkClick r:id="rId5"/>
              </a:rPr>
              <a:t>https://enterprise-insights.dji.com/blog/search-and-rescue-drones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1" charset="-128"/>
              <a:cs typeface="Arial" panose="020B0604020202020204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1" charset="-128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MS PGothic" panose="020B0600070205080204" pitchFamily="1" charset="-128"/>
                <a:cs typeface="+mn-cs"/>
              </a:rPr>
              <a:t>7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MS PGothic" panose="020B0600070205080204" pitchFamily="1" charset="-128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87CF7941-1887-7915-A616-2553ACB8CC98}"/>
              </a:ext>
            </a:extLst>
          </p:cNvPr>
          <p:cNvSpPr/>
          <p:nvPr/>
        </p:nvSpPr>
        <p:spPr>
          <a:xfrm>
            <a:off x="151674" y="108185"/>
            <a:ext cx="2081530" cy="88529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atin typeface="Agency FB" panose="020B0503020202020204" pitchFamily="34" charset="0"/>
              </a:rPr>
              <a:t>HACTIVATORS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1007</Words>
  <Application>Microsoft Office PowerPoint</Application>
  <PresentationFormat>Widescreen</PresentationFormat>
  <Paragraphs>123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MS PGothic</vt:lpstr>
      <vt:lpstr>Agency FB</vt:lpstr>
      <vt:lpstr>Arial</vt:lpstr>
      <vt:lpstr>Calibri</vt:lpstr>
      <vt:lpstr>Franklin Gothic Medium</vt:lpstr>
      <vt:lpstr>Garamond</vt:lpstr>
      <vt:lpstr>montserratregular</vt:lpstr>
      <vt:lpstr>Times New Roman</vt:lpstr>
      <vt:lpstr>TradeGothic</vt:lpstr>
      <vt:lpstr>Wingdings</vt:lpstr>
      <vt:lpstr>Office Theme</vt:lpstr>
      <vt:lpstr>SMART INDIA HACKATHON 2024</vt:lpstr>
      <vt:lpstr>Team Member Details</vt:lpstr>
      <vt:lpstr> Drone-Powered Search and Rescue in Disaster Zones</vt:lpstr>
      <vt:lpstr>TECHNICAL APPROACH</vt:lpstr>
      <vt:lpstr>FEASIBILITY AND VIABILITY</vt:lpstr>
      <vt:lpstr>IMPACT AND BENEFITS</vt:lpstr>
      <vt:lpstr>RESEARCH  AND REFERENCES</vt:lpstr>
    </vt:vector>
  </TitlesOfParts>
  <Company>Crowdfunder,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creator>Crowdfunder</dc:creator>
  <cp:lastModifiedBy>AKHIL SENTHIL</cp:lastModifiedBy>
  <cp:revision>159</cp:revision>
  <dcterms:created xsi:type="dcterms:W3CDTF">2013-12-12T18:46:00Z</dcterms:created>
  <dcterms:modified xsi:type="dcterms:W3CDTF">2024-09-15T14:54:17Z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F549C18D903C4E5EBEC3E7EB818338FD_12</vt:lpwstr>
  </property>
  <property fmtid="{D5CDD505-2E9C-101B-9397-08002B2CF9AE}" pid="3" name="KSOProductBuildVer">
    <vt:lpwstr>1033-12.2.0.18165</vt:lpwstr>
  </property>
</Properties>
</file>

<file path=docProps/thumbnail.jpeg>
</file>